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6" r:id="rId2"/>
    <p:sldId id="357" r:id="rId3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8000"/>
    <a:srgbClr val="A8246E"/>
    <a:srgbClr val="0066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6404" autoAdjust="0"/>
  </p:normalViewPr>
  <p:slideViewPr>
    <p:cSldViewPr>
      <p:cViewPr>
        <p:scale>
          <a:sx n="100" d="100"/>
          <a:sy n="100" d="100"/>
        </p:scale>
        <p:origin x="-378" y="-72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11.06.2021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11.06.2021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89847" y="0"/>
            <a:ext cx="2154153" cy="9397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6927278" cy="857238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МБОУ «АСОШ №1 им.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В.Г.Тимирясова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Аксубаевского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  <a:br>
              <a:rPr lang="ru-RU" sz="1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Мероприятия в рамках Года родных языков и народного единства за </a:t>
            </a:r>
            <a:r>
              <a:rPr lang="ru-RU" sz="1100" i="1" u="sng" dirty="0" smtClean="0">
                <a:latin typeface="Times New Roman" pitchFamily="18" charset="0"/>
                <a:cs typeface="Times New Roman" pitchFamily="18" charset="0"/>
              </a:rPr>
              <a:t>март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2021 года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123028"/>
              </p:ext>
            </p:extLst>
          </p:nvPr>
        </p:nvGraphicFramePr>
        <p:xfrm>
          <a:off x="691589" y="915566"/>
          <a:ext cx="8264224" cy="834390"/>
        </p:xfrm>
        <a:graphic>
          <a:graphicData uri="http://schemas.openxmlformats.org/drawingml/2006/table">
            <a:tbl>
              <a:tblPr firstRow="1" firstCol="1" bandRow="1"/>
              <a:tblGrid>
                <a:gridCol w="1467479">
                  <a:extLst>
                    <a:ext uri="{9D8B030D-6E8A-4147-A177-3AD203B41FA5}">
                      <a16:colId xmlns:a16="http://schemas.microsoft.com/office/drawing/2014/main" xmlns="" val="3906029407"/>
                    </a:ext>
                  </a:extLst>
                </a:gridCol>
                <a:gridCol w="2317073">
                  <a:extLst>
                    <a:ext uri="{9D8B030D-6E8A-4147-A177-3AD203B41FA5}">
                      <a16:colId xmlns:a16="http://schemas.microsoft.com/office/drawing/2014/main" xmlns="" val="3306343756"/>
                    </a:ext>
                  </a:extLst>
                </a:gridCol>
                <a:gridCol w="2316920">
                  <a:extLst>
                    <a:ext uri="{9D8B030D-6E8A-4147-A177-3AD203B41FA5}">
                      <a16:colId xmlns:a16="http://schemas.microsoft.com/office/drawing/2014/main" xmlns="" val="2382812083"/>
                    </a:ext>
                  </a:extLst>
                </a:gridCol>
                <a:gridCol w="2162752">
                  <a:extLst>
                    <a:ext uri="{9D8B030D-6E8A-4147-A177-3AD203B41FA5}">
                      <a16:colId xmlns:a16="http://schemas.microsoft.com/office/drawing/2014/main" xmlns="" val="768813405"/>
                    </a:ext>
                  </a:extLst>
                </a:gridCol>
              </a:tblGrid>
              <a:tr h="4089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65947657"/>
                  </a:ext>
                </a:extLst>
              </a:tr>
              <a:tr h="3831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tt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“АСОШ №1 им. В.Г.Тимирясова”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01440" y="3143254"/>
            <a:ext cx="2026675" cy="2000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just" fontAlgn="base">
              <a:spcAft>
                <a:spcPct val="0"/>
              </a:spcAft>
            </a:pPr>
            <a:r>
              <a:rPr lang="ru-RU" sz="1050" b="0" dirty="0" smtClean="0">
                <a:latin typeface="Times New Roman" pitchFamily="18" charset="0"/>
                <a:cs typeface="Times New Roman" pitchFamily="18" charset="0"/>
              </a:rPr>
              <a:t>«Лучший чтец». </a:t>
            </a:r>
            <a:r>
              <a:rPr lang="tt-RU" sz="1050" b="0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050" b="0" dirty="0" smtClean="0">
                <a:latin typeface="Times New Roman" pitchFamily="18" charset="0"/>
                <a:cs typeface="Times New Roman" pitchFamily="18" charset="0"/>
              </a:rPr>
              <a:t>конкурсантов выбрали самых – </a:t>
            </a:r>
            <a:r>
              <a:rPr lang="ru-RU" sz="1050" b="0" dirty="0" err="1" smtClean="0">
                <a:latin typeface="Times New Roman" pitchFamily="18" charset="0"/>
                <a:cs typeface="Times New Roman" pitchFamily="18" charset="0"/>
              </a:rPr>
              <a:t>самых</a:t>
            </a:r>
            <a:r>
              <a:rPr lang="ru-RU" sz="105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t-RU" sz="1050" b="0" dirty="0" smtClean="0">
                <a:latin typeface="Times New Roman" pitchFamily="18" charset="0"/>
                <a:cs typeface="Times New Roman" pitchFamily="18" charset="0"/>
              </a:rPr>
              <a:t> Прозвучали классические произведения о родном языке, о татарском языке. Минсафина Амина и Сафиуллина Зухра исполняли песню “Я люблю тебя, Татарстан!” . Завершающим аккордом прозвучал гимн татарского народа “Родной язык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000628" y="3143254"/>
            <a:ext cx="1866993" cy="200024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t-RU" sz="1200" b="0" dirty="0" smtClean="0">
                <a:latin typeface="Times New Roman" pitchFamily="18" charset="0"/>
                <a:cs typeface="Times New Roman" pitchFamily="18" charset="0"/>
              </a:rPr>
              <a:t>17 марта состоялся муниципальный этап Всероссийского конкурса юных чтецов “Живая классика”. В конкурсе  приняли участие 25 обучающихся  школ района. </a:t>
            </a:r>
            <a:endParaRPr lang="ru-RU" sz="12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7000892" y="3000378"/>
            <a:ext cx="1965967" cy="21431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Bef>
                <a:spcPts val="0"/>
              </a:spcBef>
              <a:defRPr/>
            </a:pPr>
            <a:r>
              <a:rPr lang="tt-RU" sz="1050" b="0" dirty="0" smtClean="0">
                <a:latin typeface="Times New Roman" pitchFamily="18" charset="0"/>
                <a:cs typeface="Times New Roman" pitchFamily="18" charset="0"/>
              </a:rPr>
              <a:t>С нашей школы Айзатуллина Регина (5кл) стала лауреатом, Галимова Малика(10кл) стала победителем и будет защищать честь района в республиканском этапе.Остальные участники были отмечены Грамотами за участие в Конкурсе</a:t>
            </a:r>
            <a:endParaRPr lang="ru-RU" sz="1050" b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868217" y="3143254"/>
            <a:ext cx="1991815" cy="1948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000" b="0" dirty="0" smtClean="0">
                <a:latin typeface="Times New Roman" pitchFamily="18" charset="0"/>
                <a:cs typeface="Times New Roman" pitchFamily="18" charset="0"/>
              </a:rPr>
              <a:t>20 марта 2021 года наша школа праздновала </a:t>
            </a:r>
            <a:r>
              <a:rPr lang="ru-RU" sz="1000" b="0" dirty="0" err="1" smtClean="0">
                <a:latin typeface="Times New Roman" pitchFamily="18" charset="0"/>
                <a:cs typeface="Times New Roman" pitchFamily="18" charset="0"/>
              </a:rPr>
              <a:t>Навруз</a:t>
            </a:r>
            <a:r>
              <a:rPr lang="ru-RU" sz="1000" b="0" dirty="0" smtClean="0">
                <a:latin typeface="Times New Roman" pitchFamily="18" charset="0"/>
                <a:cs typeface="Times New Roman" pitchFamily="18" charset="0"/>
              </a:rPr>
              <a:t>. Праздник настолько древний и самобытный, что по решению ЮНЕСКО он считается нематериальным культурным наследием человечества, а 21 марта отмечается Международный день </a:t>
            </a:r>
            <a:r>
              <a:rPr lang="ru-RU" sz="1000" b="0" dirty="0" err="1" smtClean="0">
                <a:latin typeface="Times New Roman" pitchFamily="18" charset="0"/>
                <a:cs typeface="Times New Roman" pitchFamily="18" charset="0"/>
              </a:rPr>
              <a:t>Навруз</a:t>
            </a:r>
            <a:r>
              <a:rPr lang="ru-RU" sz="1000" b="0" dirty="0" smtClean="0">
                <a:latin typeface="Times New Roman" pitchFamily="18" charset="0"/>
                <a:cs typeface="Times New Roman" pitchFamily="18" charset="0"/>
              </a:rPr>
              <a:t>. Учащиеся пели, танцевали, рассказали стихотворения. Соревновались Зима и </a:t>
            </a:r>
            <a:r>
              <a:rPr lang="ru-RU" sz="1000" b="0" dirty="0" err="1" smtClean="0">
                <a:latin typeface="Times New Roman" pitchFamily="18" charset="0"/>
                <a:cs typeface="Times New Roman" pitchFamily="18" charset="0"/>
              </a:rPr>
              <a:t>Наурузбика</a:t>
            </a:r>
            <a:r>
              <a:rPr lang="ru-RU" sz="1000" b="0" dirty="0" smtClean="0">
                <a:latin typeface="Times New Roman" pitchFamily="18" charset="0"/>
                <a:cs typeface="Times New Roman" pitchFamily="18" charset="0"/>
              </a:rPr>
              <a:t>, весенние месяцы и зимние месяцы</a:t>
            </a:r>
            <a:r>
              <a:rPr lang="ru-RU" sz="12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-150023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184731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6" name="Picture 2" descr="C:\Documents and Settings\User\Мои документы\Downloads\IMG-20210301-WA006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785932"/>
            <a:ext cx="2071702" cy="1214446"/>
          </a:xfrm>
          <a:prstGeom prst="rect">
            <a:avLst/>
          </a:prstGeom>
          <a:noFill/>
        </p:spPr>
      </p:pic>
      <p:pic>
        <p:nvPicPr>
          <p:cNvPr id="26" name="Рисунок 25" descr="IMG-20210320-WA00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8926" y="1857370"/>
            <a:ext cx="1928826" cy="1254664"/>
          </a:xfrm>
          <a:prstGeom prst="rect">
            <a:avLst/>
          </a:prstGeom>
        </p:spPr>
      </p:pic>
      <p:pic>
        <p:nvPicPr>
          <p:cNvPr id="27" name="Рисунок 26" descr="IMG-20210324-WA006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628" y="1785932"/>
            <a:ext cx="1857363" cy="1393023"/>
          </a:xfrm>
          <a:prstGeom prst="rect">
            <a:avLst/>
          </a:prstGeom>
        </p:spPr>
      </p:pic>
      <p:pic>
        <p:nvPicPr>
          <p:cNvPr id="28" name="Рисунок 27" descr="IMG-20210324-WA006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00892" y="1785932"/>
            <a:ext cx="1928826" cy="1285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7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956" y="214296"/>
            <a:ext cx="6245936" cy="710007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«АСОШ №1 им.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В.Г.Тимирясова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Аксубаевского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за март 2021 года</a:t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849930"/>
              </p:ext>
            </p:extLst>
          </p:nvPr>
        </p:nvGraphicFramePr>
        <p:xfrm>
          <a:off x="928662" y="1928808"/>
          <a:ext cx="7704856" cy="3720645"/>
        </p:xfrm>
        <a:graphic>
          <a:graphicData uri="http://schemas.openxmlformats.org/drawingml/2006/table">
            <a:tbl>
              <a:tblPr firstRow="1" firstCol="1" bandRow="1"/>
              <a:tblGrid>
                <a:gridCol w="2952328">
                  <a:extLst>
                    <a:ext uri="{9D8B030D-6E8A-4147-A177-3AD203B41FA5}">
                      <a16:colId xmlns="" xmlns:a16="http://schemas.microsoft.com/office/drawing/2014/main" val="97294494"/>
                    </a:ext>
                  </a:extLst>
                </a:gridCol>
                <a:gridCol w="999930">
                  <a:extLst>
                    <a:ext uri="{9D8B030D-6E8A-4147-A177-3AD203B41FA5}">
                      <a16:colId xmlns="" xmlns:a16="http://schemas.microsoft.com/office/drawing/2014/main" val="3239467607"/>
                    </a:ext>
                  </a:extLst>
                </a:gridCol>
                <a:gridCol w="3752598">
                  <a:extLst>
                    <a:ext uri="{9D8B030D-6E8A-4147-A177-3AD203B41FA5}">
                      <a16:colId xmlns="" xmlns:a16="http://schemas.microsoft.com/office/drawing/2014/main" val="1022173367"/>
                    </a:ext>
                  </a:extLst>
                </a:gridCol>
              </a:tblGrid>
              <a:tr h="3473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05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11141137"/>
                  </a:ext>
                </a:extLst>
              </a:tr>
              <a:tr h="8130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Конкурс  «Лучший чтец»</a:t>
                      </a:r>
                      <a:endParaRPr lang="tt-RU" sz="1050" b="0" dirty="0" smtClean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50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</a:t>
                      </a:r>
                      <a:r>
                        <a:rPr lang="tt-RU" sz="105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конкурсе “Лучший чтец” </a:t>
                      </a:r>
                      <a:r>
                        <a:rPr lang="tt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прозвучали классические произведения о родном языке, о татарском языке. Минсафина Амина и Сафиуллина Зухра исполняли песню “Я люблю тебя, Татарстан!” . Завершающим аккордом прозвучал гимн татарского народа “Родной язык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5598374"/>
                  </a:ext>
                </a:extLst>
              </a:tr>
              <a:tr h="853970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Праздник «</a:t>
                      </a:r>
                      <a:r>
                        <a:rPr lang="ru-RU" sz="105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Навруз</a:t>
                      </a:r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ru-RU" sz="105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20 марта 2021 года наша школа праздновала </a:t>
                      </a:r>
                      <a:r>
                        <a:rPr lang="ru-RU" sz="1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Навруз</a:t>
                      </a:r>
                      <a:r>
                        <a:rPr lang="ru-RU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. Праздник настолько древний и самобытный, что по решению ЮНЕСКО он считается нематериальным культурным наследием человечества, а 21 марта отмечается Международный день </a:t>
                      </a:r>
                      <a:r>
                        <a:rPr lang="ru-RU" sz="1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Навруз</a:t>
                      </a:r>
                      <a:r>
                        <a:rPr lang="ru-RU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. Учащиеся пели, танцевали, рассказали стихотворения. Соревновались Зима и </a:t>
                      </a:r>
                      <a:r>
                        <a:rPr lang="ru-RU" sz="10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Наурузбика</a:t>
                      </a:r>
                      <a:r>
                        <a:rPr lang="ru-RU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, весенние месяцы и зимние месяцы.</a:t>
                      </a:r>
                    </a:p>
                    <a:p>
                      <a:pPr algn="ctr"/>
                      <a:r>
                        <a:rPr lang="ru-RU" sz="1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5132087"/>
                  </a:ext>
                </a:extLst>
              </a:tr>
              <a:tr h="4611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«Живая классика»</a:t>
                      </a:r>
                      <a:endParaRPr lang="ru-RU" sz="1050" b="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5</a:t>
                      </a:r>
                      <a:endParaRPr lang="ru-RU" sz="105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050" b="0" dirty="0" smtClean="0">
                          <a:latin typeface="Times New Roman" pitchFamily="18" charset="0"/>
                          <a:cs typeface="Times New Roman" pitchFamily="18" charset="0"/>
                        </a:rPr>
                        <a:t>17 марта состоялся муниципальный этап Всероссийского конкурса юных чтецов “Живая классика”. В конкурсе  приняли участие 25 обучающихся  школ района. </a:t>
                      </a:r>
                      <a:endParaRPr lang="ru-RU" sz="105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07880080"/>
                  </a:ext>
                </a:extLst>
              </a:tr>
              <a:tr h="5249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37365958"/>
                  </a:ext>
                </a:extLst>
              </a:tr>
            </a:tbl>
          </a:graphicData>
        </a:graphic>
      </p:graphicFrame>
      <p:graphicFrame>
        <p:nvGraphicFramePr>
          <p:cNvPr id="8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0165860"/>
              </p:ext>
            </p:extLst>
          </p:nvPr>
        </p:nvGraphicFramePr>
        <p:xfrm>
          <a:off x="1000100" y="785800"/>
          <a:ext cx="7715304" cy="1166178"/>
        </p:xfrm>
        <a:graphic>
          <a:graphicData uri="http://schemas.openxmlformats.org/drawingml/2006/table">
            <a:tbl>
              <a:tblPr firstRow="1" firstCol="1" bandRow="1"/>
              <a:tblGrid>
                <a:gridCol w="2038005">
                  <a:extLst>
                    <a:ext uri="{9D8B030D-6E8A-4147-A177-3AD203B41FA5}">
                      <a16:colId xmlns="" xmlns:a16="http://schemas.microsoft.com/office/drawing/2014/main" val="3906029407"/>
                    </a:ext>
                  </a:extLst>
                </a:gridCol>
                <a:gridCol w="3275364">
                  <a:extLst>
                    <a:ext uri="{9D8B030D-6E8A-4147-A177-3AD203B41FA5}">
                      <a16:colId xmlns="" xmlns:a16="http://schemas.microsoft.com/office/drawing/2014/main" val="3306343756"/>
                    </a:ext>
                  </a:extLst>
                </a:gridCol>
                <a:gridCol w="2401935">
                  <a:extLst>
                    <a:ext uri="{9D8B030D-6E8A-4147-A177-3AD203B41FA5}">
                      <a16:colId xmlns="" xmlns:a16="http://schemas.microsoft.com/office/drawing/2014/main" val="2382812083"/>
                    </a:ext>
                  </a:extLst>
                </a:gridCol>
              </a:tblGrid>
              <a:tr h="4486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5947657"/>
                  </a:ext>
                </a:extLst>
              </a:tr>
              <a:tr h="62287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«АСОШ №1 им. </a:t>
                      </a:r>
                      <a:r>
                        <a:rPr lang="ru-RU" sz="10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В.Г.Тимирясова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Аксубаевского</a:t>
                      </a:r>
                      <a:r>
                        <a:rPr lang="ru-RU" sz="1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муниципального района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9958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085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3561</TotalTime>
  <Words>332</Words>
  <Application>Microsoft Office PowerPoint</Application>
  <PresentationFormat>Экран (16:9)</PresentationFormat>
  <Paragraphs>38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 МБОУ «АСОШ №1 им. В.Г.Тимирясова»  Аксубаевского муниципального района  Мероприятия в рамках Года родных языков и народного единства за март 2021 года</vt:lpstr>
      <vt:lpstr>  МБОУ «АСОШ №1 им. В.Г.Тимирясова»  Аксубаевского муниципального района за март 2021 года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Лицей</cp:lastModifiedBy>
  <cp:revision>447</cp:revision>
  <cp:lastPrinted>2021-02-01T07:48:05Z</cp:lastPrinted>
  <dcterms:created xsi:type="dcterms:W3CDTF">2015-10-13T08:15:21Z</dcterms:created>
  <dcterms:modified xsi:type="dcterms:W3CDTF">2021-06-11T10:50:46Z</dcterms:modified>
</cp:coreProperties>
</file>